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6"/>
  </p:handoutMasterIdLst>
  <p:sldIdLst>
    <p:sldId id="256" r:id="rId2"/>
    <p:sldId id="275" r:id="rId3"/>
    <p:sldId id="318" r:id="rId4"/>
    <p:sldId id="319" r:id="rId5"/>
    <p:sldId id="320" r:id="rId6"/>
    <p:sldId id="276" r:id="rId7"/>
    <p:sldId id="269" r:id="rId8"/>
    <p:sldId id="265" r:id="rId9"/>
    <p:sldId id="277" r:id="rId10"/>
    <p:sldId id="258" r:id="rId11"/>
    <p:sldId id="321" r:id="rId12"/>
    <p:sldId id="322" r:id="rId13"/>
    <p:sldId id="323" r:id="rId14"/>
    <p:sldId id="324" r:id="rId15"/>
    <p:sldId id="325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8" r:id="rId34"/>
    <p:sldId id="349" r:id="rId35"/>
    <p:sldId id="350" r:id="rId36"/>
    <p:sldId id="351" r:id="rId37"/>
    <p:sldId id="352" r:id="rId38"/>
    <p:sldId id="353" r:id="rId39"/>
    <p:sldId id="354" r:id="rId40"/>
    <p:sldId id="357" r:id="rId41"/>
    <p:sldId id="356" r:id="rId42"/>
    <p:sldId id="358" r:id="rId43"/>
    <p:sldId id="360" r:id="rId44"/>
    <p:sldId id="359" r:id="rId45"/>
  </p:sldIdLst>
  <p:sldSz cx="9144000" cy="6858000" type="screen4x3"/>
  <p:notesSz cx="6884988" cy="100187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674" autoAdjust="0"/>
    <p:restoredTop sz="94660"/>
  </p:normalViewPr>
  <p:slideViewPr>
    <p:cSldViewPr>
      <p:cViewPr varScale="1">
        <p:scale>
          <a:sx n="79" d="100"/>
          <a:sy n="79" d="100"/>
        </p:scale>
        <p:origin x="-90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36FCA-7CF8-4108-B331-88D33370AF04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1E01C-D430-40D0-B00F-4D629842052A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el og fire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50DD3-31E4-4396-B2C2-DFFB3524179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el og indholdsobjekt over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10169-65B1-4294-990E-47818696C3A2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el og tekst over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E9383-77B3-4F99-BBA9-58B5B47B415D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43E03-9BF5-4D68-B06A-3BDB29FE03DB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544B8-B12F-4371-B1F3-3446AC0B2E8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3730426"/>
          </a:xfrm>
        </p:spPr>
        <p:txBody>
          <a:bodyPr>
            <a:normAutofit fontScale="90000"/>
          </a:bodyPr>
          <a:lstStyle/>
          <a:p>
            <a:r>
              <a:rPr lang="da-DK" dirty="0" err="1" smtClean="0"/>
              <a:t>Longitudinale</a:t>
            </a:r>
            <a:r>
              <a:rPr lang="da-DK" dirty="0" smtClean="0"/>
              <a:t> undersøgelser til videreuddannelse af psykologer 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sz="3100" dirty="0" smtClean="0"/>
              <a:t>Jan </a:t>
            </a:r>
            <a:r>
              <a:rPr lang="da-DK" sz="3100" dirty="0" err="1" smtClean="0"/>
              <a:t>Ivanouw</a:t>
            </a:r>
            <a:r>
              <a:rPr lang="da-DK" sz="3100" dirty="0" smtClean="0"/>
              <a:t/>
            </a:r>
            <a:br>
              <a:rPr lang="da-DK" sz="3100" dirty="0" smtClean="0"/>
            </a:br>
            <a:r>
              <a:rPr lang="da-DK" sz="3100" dirty="0" smtClean="0"/>
              <a:t>Københavns Universitet</a:t>
            </a:r>
            <a:br>
              <a:rPr lang="da-DK" sz="3100" dirty="0" smtClean="0"/>
            </a:br>
            <a:r>
              <a:rPr lang="da-DK" sz="3100" dirty="0" smtClean="0"/>
              <a:t>© 2025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endParaRPr lang="da-D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132856"/>
            <a:ext cx="8229600" cy="1584176"/>
          </a:xfrm>
        </p:spPr>
        <p:txBody>
          <a:bodyPr>
            <a:normAutofit/>
          </a:bodyPr>
          <a:lstStyle/>
          <a:p>
            <a:r>
              <a:rPr lang="da-DK" dirty="0" smtClean="0"/>
              <a:t>Forløbsundersøgelser:</a:t>
            </a:r>
            <a:br>
              <a:rPr lang="da-DK" dirty="0" smtClean="0"/>
            </a:br>
            <a:r>
              <a:rPr lang="da-DK" dirty="0" err="1" smtClean="0"/>
              <a:t>Growth</a:t>
            </a:r>
            <a:r>
              <a:rPr lang="da-DK" dirty="0" smtClean="0"/>
              <a:t> </a:t>
            </a:r>
            <a:r>
              <a:rPr lang="da-DK" dirty="0" err="1" smtClean="0"/>
              <a:t>modeling</a:t>
            </a:r>
            <a:endParaRPr lang="da-D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mtClean="0"/>
              <a:t>Growth modeling med latente variable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648200"/>
          </a:xfrm>
        </p:spPr>
        <p:txBody>
          <a:bodyPr/>
          <a:lstStyle/>
          <a:p>
            <a:r>
              <a:rPr lang="da-DK" sz="2400" smtClean="0"/>
              <a:t>Parametrene til kurverne i multilevelmodeling opfattes som latente variable</a:t>
            </a:r>
          </a:p>
          <a:p>
            <a:r>
              <a:rPr lang="da-DK" sz="2400" smtClean="0"/>
              <a:t>Målingerne på hvert tidspunkt opfattes som indikatorer for disse latente variable, som i CFA</a:t>
            </a:r>
          </a:p>
          <a:p>
            <a:r>
              <a:rPr lang="da-DK" sz="2400" smtClean="0"/>
              <a:t>Målingerne på hvert tidspunkt kan selv være latente variable som måles med observerede data</a:t>
            </a:r>
          </a:p>
          <a:p>
            <a:r>
              <a:rPr lang="da-DK" sz="2400" smtClean="0"/>
              <a:t>De latente variable kan influeres af kovariate</a:t>
            </a:r>
          </a:p>
          <a:p>
            <a:r>
              <a:rPr lang="da-DK" sz="2400" smtClean="0"/>
              <a:t>Kovariate kan være globale eller tidsvarierende</a:t>
            </a:r>
          </a:p>
          <a:p>
            <a:r>
              <a:rPr lang="da-DK" sz="2400" smtClean="0"/>
              <a:t>Klasseanalyse af inhomogenitet i population (kategoriale latente variable)</a:t>
            </a:r>
          </a:p>
          <a:p>
            <a:r>
              <a:rPr lang="da-DK" sz="2400" smtClean="0"/>
              <a:t>Flere parallelle udviklingsforløb</a:t>
            </a:r>
            <a:endParaRPr lang="da-DK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Lineær growthmodel</a:t>
            </a:r>
          </a:p>
        </p:txBody>
      </p:sp>
      <p:pic>
        <p:nvPicPr>
          <p:cNvPr id="14339" name="Picture 102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5000" y="1905000"/>
            <a:ext cx="5867400" cy="4191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Kvadratisk growthmodel </a:t>
            </a:r>
          </a:p>
        </p:txBody>
      </p:sp>
      <p:pic>
        <p:nvPicPr>
          <p:cNvPr id="153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1828800"/>
            <a:ext cx="6553200" cy="42672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mtClean="0"/>
              <a:t>Lineær growthmodel </a:t>
            </a:r>
            <a:br>
              <a:rPr lang="da-DK" smtClean="0"/>
            </a:br>
            <a:r>
              <a:rPr lang="da-DK" smtClean="0"/>
              <a:t>m. latente indikatorer</a:t>
            </a:r>
          </a:p>
        </p:txBody>
      </p:sp>
      <p:pic>
        <p:nvPicPr>
          <p:cNvPr id="163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mtClean="0"/>
              <a:t>Growthmodel m. konstant og tidsvarierende covariater</a:t>
            </a:r>
          </a:p>
        </p:txBody>
      </p:sp>
      <p:pic>
        <p:nvPicPr>
          <p:cNvPr id="174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1981200"/>
            <a:ext cx="7010400" cy="41148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 smtClean="0"/>
              <a:t>Et eksempel </a:t>
            </a:r>
            <a:br>
              <a:rPr lang="da-DK" smtClean="0"/>
            </a:br>
            <a:r>
              <a:rPr lang="da-DK" smtClean="0"/>
              <a:t>på longitudinelle data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Data udlånt af Hans Henrik Jensen</a:t>
            </a:r>
          </a:p>
        </p:txBody>
      </p:sp>
      <p:sp>
        <p:nvSpPr>
          <p:cNvPr id="317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r>
              <a:rPr lang="da-DK" smtClean="0"/>
              <a:t>Psykoterapipatienter på Bispebjerg hospital i ambulant gruppeterapi</a:t>
            </a:r>
          </a:p>
          <a:p>
            <a:r>
              <a:rPr lang="da-DK" smtClean="0"/>
              <a:t>Testet med en række psykologiske tests, bl.a. SCL-90, MCMI og Rorschach</a:t>
            </a:r>
          </a:p>
          <a:p>
            <a:r>
              <a:rPr lang="da-DK" smtClean="0"/>
              <a:t>Testet før, efter og follow-up</a:t>
            </a:r>
          </a:p>
          <a:p>
            <a:r>
              <a:rPr lang="da-DK" smtClean="0"/>
              <a:t>I denne præsentation kun patienter med komplette data for SCL-90 (n = 320)</a:t>
            </a:r>
          </a:p>
          <a:p>
            <a:endParaRPr lang="da-DK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SCL-90 - struktur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mtClean="0"/>
              <a:t>90 sætninger</a:t>
            </a:r>
          </a:p>
          <a:p>
            <a:r>
              <a:rPr lang="da-DK" smtClean="0"/>
              <a:t>besvarelse på skala 0-4</a:t>
            </a:r>
          </a:p>
          <a:p>
            <a:r>
              <a:rPr lang="da-DK" smtClean="0"/>
              <a:t>’slet ikke’, ’lidt’, ’moderat’, ’en hel del’, ’særdeles meget’</a:t>
            </a:r>
          </a:p>
          <a:p>
            <a:r>
              <a:rPr lang="da-DK" smtClean="0"/>
              <a:t>9 subskalaer samt nogle enkeltitems</a:t>
            </a:r>
          </a:p>
          <a:p>
            <a:r>
              <a:rPr lang="da-DK" smtClean="0"/>
              <a:t>3 globale skalaer</a:t>
            </a:r>
          </a:p>
          <a:p>
            <a:endParaRPr lang="da-DK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mtClean="0"/>
              <a:t>SCL90 </a:t>
            </a:r>
            <a:br>
              <a:rPr lang="da-DK" smtClean="0"/>
            </a:br>
            <a:r>
              <a:rPr lang="da-DK" smtClean="0"/>
              <a:t>- instruktion og eksempler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4114800"/>
          </a:xfrm>
        </p:spPr>
        <p:txBody>
          <a:bodyPr/>
          <a:lstStyle/>
          <a:p>
            <a:r>
              <a:rPr lang="da-DK" smtClean="0"/>
              <a:t>Hvor meget har du inden for de sidste 7 dage, inklusive i dag været generet af </a:t>
            </a:r>
          </a:p>
          <a:p>
            <a:pPr lvl="1"/>
            <a:r>
              <a:rPr lang="da-DK" smtClean="0"/>
              <a:t>hovedpine</a:t>
            </a:r>
          </a:p>
          <a:p>
            <a:pPr lvl="1"/>
            <a:r>
              <a:rPr lang="da-DK" smtClean="0"/>
              <a:t>nervøsitet eller at ryste indvendigt</a:t>
            </a:r>
          </a:p>
          <a:p>
            <a:pPr lvl="1"/>
            <a:r>
              <a:rPr lang="da-DK" smtClean="0"/>
              <a:t>gentagne ubehagelige tanker du ikke kan få ud af hovedet</a:t>
            </a:r>
          </a:p>
          <a:p>
            <a:pPr lvl="1"/>
            <a:r>
              <a:rPr lang="da-DK" smtClean="0"/>
              <a:t>en følelse af at være kritisk over for andre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Krav til behandlingseffektundersøgelser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 smtClean="0"/>
              <a:t>Tilstrækkeligt antal dataindsamlinger: 4+</a:t>
            </a:r>
          </a:p>
          <a:p>
            <a:pPr lvl="1"/>
            <a:r>
              <a:rPr lang="da-DK" dirty="0" smtClean="0"/>
              <a:t>Med 3 indsamlingstidspunkter kan man beskrive en lineær ændring, men ændringen er sjældent lineær</a:t>
            </a:r>
          </a:p>
          <a:p>
            <a:pPr lvl="1"/>
            <a:r>
              <a:rPr lang="da-DK" dirty="0" smtClean="0"/>
              <a:t>Med 4 indsamlingstidspunkter kan man beskrive et ændringsforløb med en enkelt </a:t>
            </a:r>
            <a:r>
              <a:rPr lang="da-DK" dirty="0" err="1" smtClean="0"/>
              <a:t>kurvning</a:t>
            </a:r>
            <a:endParaRPr lang="da-DK" dirty="0" smtClean="0"/>
          </a:p>
          <a:p>
            <a:pPr lvl="1"/>
            <a:r>
              <a:rPr lang="da-DK" dirty="0" smtClean="0"/>
              <a:t>Med 5 indsamlingstidspunkter kan man beskrive et ændringsforløb med to forskellige </a:t>
            </a:r>
            <a:r>
              <a:rPr lang="da-DK" dirty="0" err="1" smtClean="0"/>
              <a:t>kurvninger</a:t>
            </a:r>
            <a:endParaRPr lang="da-DK" dirty="0" smtClean="0"/>
          </a:p>
          <a:p>
            <a:r>
              <a:rPr lang="da-DK" dirty="0" smtClean="0"/>
              <a:t>Der opstilles egentlige målingsmodeller, </a:t>
            </a:r>
            <a:r>
              <a:rPr lang="da-DK" dirty="0" err="1" smtClean="0"/>
              <a:t>dvs</a:t>
            </a:r>
            <a:r>
              <a:rPr lang="da-DK" dirty="0" smtClean="0"/>
              <a:t> for det meste anvendelse af latente variable, ikke en simpel </a:t>
            </a:r>
            <a:r>
              <a:rPr lang="da-DK" dirty="0" err="1" smtClean="0"/>
              <a:t>sumscore</a:t>
            </a:r>
            <a:endParaRPr lang="da-DK" dirty="0" smtClean="0"/>
          </a:p>
          <a:p>
            <a:r>
              <a:rPr lang="da-DK" dirty="0" smtClean="0"/>
              <a:t>Målingsinvarians undersøges for de forskellige tidspunkter</a:t>
            </a:r>
          </a:p>
          <a:p>
            <a:r>
              <a:rPr lang="da-DK" dirty="0" smtClean="0"/>
              <a:t>Designet omfatter relevante sammenligningsgrupper </a:t>
            </a:r>
          </a:p>
          <a:p>
            <a:r>
              <a:rPr lang="da-DK" dirty="0" smtClean="0"/>
              <a:t>Der indsamles data om relevante baggrundsfaktorer</a:t>
            </a:r>
          </a:p>
          <a:p>
            <a:r>
              <a:rPr lang="da-DK" dirty="0" smtClean="0"/>
              <a:t>Personer med missing data inkluderes i analysen efter de moderne principper, herunder </a:t>
            </a:r>
            <a:r>
              <a:rPr lang="da-DK" dirty="0" err="1" smtClean="0"/>
              <a:t>drop-outs</a:t>
            </a:r>
            <a:r>
              <a:rPr lang="da-DK" dirty="0" smtClean="0"/>
              <a:t> og </a:t>
            </a:r>
            <a:r>
              <a:rPr lang="da-DK" dirty="0" err="1" smtClean="0"/>
              <a:t>non-compliers</a:t>
            </a:r>
            <a:endParaRPr lang="da-DK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SCL-90 symptomskalaer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828800"/>
            <a:ext cx="6477000" cy="4114800"/>
          </a:xfrm>
        </p:spPr>
        <p:txBody>
          <a:bodyPr/>
          <a:lstStyle/>
          <a:p>
            <a:r>
              <a:rPr lang="da-DK" sz="2400" smtClean="0"/>
              <a:t>somatisering</a:t>
            </a:r>
          </a:p>
          <a:p>
            <a:r>
              <a:rPr lang="da-DK" sz="2400" smtClean="0"/>
              <a:t>obsessiv-kompulsiv</a:t>
            </a:r>
          </a:p>
          <a:p>
            <a:r>
              <a:rPr lang="da-DK" sz="2400" smtClean="0"/>
              <a:t>interpersonel sensitivitet</a:t>
            </a:r>
          </a:p>
          <a:p>
            <a:r>
              <a:rPr lang="da-DK" sz="2400" smtClean="0"/>
              <a:t>depression</a:t>
            </a:r>
          </a:p>
          <a:p>
            <a:r>
              <a:rPr lang="da-DK" sz="2400" smtClean="0"/>
              <a:t>angst</a:t>
            </a:r>
          </a:p>
          <a:p>
            <a:r>
              <a:rPr lang="da-DK" sz="2400" smtClean="0"/>
              <a:t>aggression</a:t>
            </a:r>
          </a:p>
          <a:p>
            <a:r>
              <a:rPr lang="da-DK" sz="2400" smtClean="0"/>
              <a:t>fobisk angst</a:t>
            </a:r>
          </a:p>
          <a:p>
            <a:r>
              <a:rPr lang="da-DK" sz="2400" smtClean="0"/>
              <a:t>paranoid tænkning</a:t>
            </a:r>
          </a:p>
          <a:p>
            <a:r>
              <a:rPr lang="da-DK" sz="2400" smtClean="0"/>
              <a:t>psykotiske træk</a:t>
            </a:r>
            <a:endParaRPr lang="da-DK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SCL-90 globale skalaer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62200"/>
            <a:ext cx="7772400" cy="2895600"/>
          </a:xfrm>
        </p:spPr>
        <p:txBody>
          <a:bodyPr/>
          <a:lstStyle/>
          <a:p>
            <a:r>
              <a:rPr lang="da-DK" smtClean="0"/>
              <a:t>GSI - gennemsnit for alle 90 items</a:t>
            </a:r>
          </a:p>
          <a:p>
            <a:r>
              <a:rPr lang="da-DK" smtClean="0"/>
              <a:t>PST - antal items med valg &gt;0</a:t>
            </a:r>
          </a:p>
          <a:p>
            <a:r>
              <a:rPr lang="da-DK" smtClean="0"/>
              <a:t>PSDI - gennemsnit for disse items</a:t>
            </a:r>
          </a:p>
          <a:p>
            <a:pPr lvl="1"/>
            <a:endParaRPr lang="da-DK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590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 smtClean="0"/>
              <a:t>Klassisk analyse </a:t>
            </a:r>
            <a:br>
              <a:rPr lang="da-DK" smtClean="0"/>
            </a:br>
            <a:r>
              <a:rPr lang="da-DK" smtClean="0"/>
              <a:t>af resultaterne fra SCL-90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a-DK" smtClean="0"/>
              <a:t>SCL-90 somatisering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/>
      </p:pic>
      <p:pic>
        <p:nvPicPr>
          <p:cNvPr id="37892" name="Picture 4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/>
      </p:pic>
      <p:pic>
        <p:nvPicPr>
          <p:cNvPr id="37893" name="Picture 5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 smtClean="0"/>
              <a:t>SCL-90 Somatisering</a:t>
            </a:r>
            <a:br>
              <a:rPr lang="da-DK" smtClean="0"/>
            </a:br>
            <a:r>
              <a:rPr lang="da-DK" sz="3200" smtClean="0"/>
              <a:t>Uparrede og parrede data</a:t>
            </a:r>
            <a:endParaRPr lang="da-DK" smtClean="0"/>
          </a:p>
        </p:txBody>
      </p:sp>
      <p:pic>
        <p:nvPicPr>
          <p:cNvPr id="38915" name="Picture 5"/>
          <p:cNvPicPr>
            <a:picLocks noChangeAspect="1" noChangeArrowheads="1"/>
          </p:cNvPicPr>
          <p:nvPr>
            <p:ph type="body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838200" y="3810000"/>
            <a:ext cx="7391400" cy="2438400"/>
          </a:xfrm>
          <a:noFill/>
        </p:spPr>
      </p:pic>
      <p:sp>
        <p:nvSpPr>
          <p:cNvPr id="38916" name="Rectangle 12"/>
          <p:cNvSpPr>
            <a:spLocks noGrp="1" noChangeArrowheads="1"/>
          </p:cNvSpPr>
          <p:nvPr>
            <p:ph sz="half" idx="1"/>
          </p:nvPr>
        </p:nvSpPr>
        <p:spPr>
          <a:xfrm>
            <a:off x="685800" y="2057400"/>
            <a:ext cx="7772400" cy="1676400"/>
          </a:xfrm>
        </p:spPr>
        <p:txBody>
          <a:bodyPr/>
          <a:lstStyle/>
          <a:p>
            <a:r>
              <a:rPr lang="da-DK" sz="2800" smtClean="0"/>
              <a:t>Test for to urelaterede fordelinger</a:t>
            </a:r>
          </a:p>
          <a:p>
            <a:r>
              <a:rPr lang="da-DK" sz="2800" smtClean="0"/>
              <a:t>1 vs. 2: t = 5.86, df = 638, p_value = 0.000 </a:t>
            </a:r>
          </a:p>
          <a:p>
            <a:r>
              <a:rPr lang="da-DK" sz="2800" smtClean="0"/>
              <a:t>2 vs. 3: t = 1.34, df = 638, p_value = 0.181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da-DK" smtClean="0"/>
              <a:t>SCL-90 GSI</a:t>
            </a:r>
          </a:p>
        </p:txBody>
      </p:sp>
      <p:pic>
        <p:nvPicPr>
          <p:cNvPr id="39939" name="Picture 3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/>
      </p:pic>
      <p:pic>
        <p:nvPicPr>
          <p:cNvPr id="39940" name="Picture 4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/>
      </p:pic>
      <p:pic>
        <p:nvPicPr>
          <p:cNvPr id="39941" name="Picture 5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/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mtClean="0"/>
              <a:t>SCL-90 GSI</a:t>
            </a:r>
            <a:br>
              <a:rPr lang="da-DK" smtClean="0"/>
            </a:br>
            <a:r>
              <a:rPr lang="da-DK" sz="3200" smtClean="0"/>
              <a:t>parrede og uparrede data</a:t>
            </a:r>
            <a:endParaRPr lang="da-DK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da-DK" sz="2800" smtClean="0"/>
              <a:t>Test for to urelaterede fordelinger</a:t>
            </a:r>
          </a:p>
          <a:p>
            <a:r>
              <a:rPr lang="da-DK" sz="2800" smtClean="0"/>
              <a:t>1 vs. 2: t = 10.02, df = 638, p_value = 0.000 </a:t>
            </a:r>
          </a:p>
          <a:p>
            <a:r>
              <a:rPr lang="da-DK" sz="2800" smtClean="0"/>
              <a:t>2 vs. 3: t = 3.09, df = 638, p_value = 0.002 </a:t>
            </a:r>
          </a:p>
        </p:txBody>
      </p:sp>
      <p:pic>
        <p:nvPicPr>
          <p:cNvPr id="40964" name="Picture 5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4038600"/>
            <a:ext cx="7772400" cy="2133600"/>
          </a:xfr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da-DK" smtClean="0"/>
              <a:t>Effektstørrelser: Cohens d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524000"/>
            <a:ext cx="7772400" cy="4419600"/>
          </a:xfrm>
        </p:spPr>
        <p:txBody>
          <a:bodyPr>
            <a:normAutofit fontScale="92500" lnSpcReduction="10000"/>
          </a:bodyPr>
          <a:lstStyle/>
          <a:p>
            <a:r>
              <a:rPr lang="da-DK" sz="1800" smtClean="0"/>
              <a:t>Cohens d: (gns1 - gns2)/SD (fælles)</a:t>
            </a:r>
          </a:p>
          <a:p>
            <a:r>
              <a:rPr lang="da-DK" sz="1800" smtClean="0"/>
              <a:t>fælles SD: kvadratrod((varians1 + varians2)/2)</a:t>
            </a:r>
          </a:p>
          <a:p>
            <a:endParaRPr lang="da-DK" sz="1800" smtClean="0"/>
          </a:p>
          <a:p>
            <a:r>
              <a:rPr lang="da-DK" sz="1800" smtClean="0"/>
              <a:t>Somatisering:</a:t>
            </a:r>
          </a:p>
          <a:p>
            <a:r>
              <a:rPr lang="da-DK" sz="1800" smtClean="0"/>
              <a:t>1 vs 2: d = 0.65</a:t>
            </a:r>
          </a:p>
          <a:p>
            <a:r>
              <a:rPr lang="da-DK" sz="1800" smtClean="0"/>
              <a:t>2 vs 3: d = 0.15</a:t>
            </a:r>
          </a:p>
          <a:p>
            <a:endParaRPr lang="da-DK" sz="1800" smtClean="0"/>
          </a:p>
          <a:p>
            <a:r>
              <a:rPr lang="da-DK" sz="1800" smtClean="0"/>
              <a:t>GSI</a:t>
            </a:r>
          </a:p>
          <a:p>
            <a:r>
              <a:rPr lang="da-DK" sz="1800" smtClean="0"/>
              <a:t>1 vs 2: d = 1.12</a:t>
            </a:r>
          </a:p>
          <a:p>
            <a:r>
              <a:rPr lang="da-DK" sz="1800" smtClean="0"/>
              <a:t>2 vs 3: d = 0.35</a:t>
            </a:r>
          </a:p>
          <a:p>
            <a:endParaRPr lang="da-DK" sz="1800" smtClean="0"/>
          </a:p>
          <a:p>
            <a:r>
              <a:rPr lang="da-DK" sz="1800" smtClean="0"/>
              <a:t>Cohens tommelfingerregler</a:t>
            </a:r>
          </a:p>
          <a:p>
            <a:r>
              <a:rPr lang="da-DK" sz="1800" smtClean="0"/>
              <a:t>lille effekt: d = .20</a:t>
            </a:r>
          </a:p>
          <a:p>
            <a:r>
              <a:rPr lang="da-DK" sz="1800" smtClean="0"/>
              <a:t>mellemstor effekt: d = .50</a:t>
            </a:r>
          </a:p>
          <a:p>
            <a:r>
              <a:rPr lang="da-DK" sz="1800" smtClean="0"/>
              <a:t>stor effekt: d = .80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Problemer med klassisk analyse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572000"/>
          </a:xfrm>
        </p:spPr>
        <p:txBody>
          <a:bodyPr/>
          <a:lstStyle/>
          <a:p>
            <a:r>
              <a:rPr lang="da-DK" smtClean="0"/>
              <a:t>Fordelingerne er tydeligt skæve senere i forløbet: er der inhomogenitet i populationen med hensyn til behandlingseffekten?</a:t>
            </a:r>
          </a:p>
          <a:p>
            <a:r>
              <a:rPr lang="da-DK" smtClean="0"/>
              <a:t>Målingerne behandles som fejlfrie</a:t>
            </a:r>
          </a:p>
          <a:p>
            <a:r>
              <a:rPr lang="da-DK" smtClean="0"/>
              <a:t>Kun én målemetode analyseres ad gangen</a:t>
            </a:r>
          </a:p>
          <a:p>
            <a:r>
              <a:rPr lang="da-DK" smtClean="0"/>
              <a:t>Analysen giver ikke nogen beskrivelse af procesforløbet</a:t>
            </a:r>
          </a:p>
          <a:p>
            <a:endParaRPr lang="da-DK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da-DK" smtClean="0"/>
              <a:t>Grafer over individuelle forløb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276600"/>
            <a:ext cx="7772400" cy="1981200"/>
          </a:xfrm>
        </p:spPr>
        <p:txBody>
          <a:bodyPr/>
          <a:lstStyle/>
          <a:p>
            <a:r>
              <a:rPr lang="da-DK" smtClean="0"/>
              <a:t>20 tilfældigt udvalgte individuelle forløb: GSI score på tre tidspunkter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solidFill>
                  <a:schemeClr val="tx2"/>
                </a:solidFill>
              </a:rPr>
              <a:t>Forskningsdesign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685800" y="2209800"/>
            <a:ext cx="7772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3200"/>
              <a:t>Gentagne målinger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3200"/>
              <a:t>Antal måletidspunkter (waves of data)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3200"/>
              <a:t>Eksempler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da-DK" sz="2800"/>
              <a:t>Udviklingsforløb  hos børn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da-DK" sz="2800"/>
              <a:t>Behandlingseffekt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da-DK" sz="2800"/>
              <a:t>Effekt af pædagogisk intervention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026"/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1026" name="Graph Sheet" r:id="rId3" imgW="3352680" imgH="2590560" progId="SPLUSGraphSheetFileType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764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da-DK" smtClean="0"/>
              <a:t>Grafer over individuelle forløb</a:t>
            </a:r>
            <a:br>
              <a:rPr lang="da-DK" smtClean="0"/>
            </a:br>
            <a:r>
              <a:rPr lang="da-DK" smtClean="0"/>
              <a:t>- samlet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429000"/>
            <a:ext cx="7772400" cy="1752600"/>
          </a:xfrm>
        </p:spPr>
        <p:txBody>
          <a:bodyPr/>
          <a:lstStyle/>
          <a:p>
            <a:r>
              <a:rPr lang="da-DK" smtClean="0"/>
              <a:t>GSI-scores på de tre tidspunkter for et tilfældigt udvalg på 120 personer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10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0"/>
            <a:ext cx="8782050" cy="672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09800"/>
            <a:ext cx="7772400" cy="1143000"/>
          </a:xfrm>
        </p:spPr>
        <p:txBody>
          <a:bodyPr/>
          <a:lstStyle/>
          <a:p>
            <a:r>
              <a:rPr lang="da-DK" smtClean="0"/>
              <a:t>Growthmodelinganalyse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Lineær model deskriptiv statistik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5486400" cy="4114800"/>
          </a:xfrm>
        </p:spPr>
        <p:txBody>
          <a:bodyPr/>
          <a:lstStyle/>
          <a:p>
            <a:r>
              <a:rPr lang="da-DK" sz="1800" smtClean="0"/>
              <a:t>           </a:t>
            </a:r>
            <a:r>
              <a:rPr lang="da-DK" sz="1900" smtClean="0"/>
              <a:t>Means</a:t>
            </a:r>
          </a:p>
          <a:p>
            <a:r>
              <a:rPr lang="da-DK" sz="1900" smtClean="0"/>
              <a:t>                  GSI1          GSI2          GSI6</a:t>
            </a:r>
          </a:p>
          <a:p>
            <a:r>
              <a:rPr lang="da-DK" sz="1900" smtClean="0"/>
              <a:t>           ________    _______      _______</a:t>
            </a:r>
          </a:p>
          <a:p>
            <a:r>
              <a:rPr lang="da-DK" sz="1900" smtClean="0"/>
              <a:t>                 1.504          1.042          0.891</a:t>
            </a:r>
          </a:p>
          <a:p>
            <a:endParaRPr lang="da-DK" sz="1900" smtClean="0"/>
          </a:p>
          <a:p>
            <a:r>
              <a:rPr lang="da-DK" sz="1900" smtClean="0"/>
              <a:t>           Correlations</a:t>
            </a:r>
          </a:p>
          <a:p>
            <a:r>
              <a:rPr lang="da-DK" sz="1900" smtClean="0"/>
              <a:t>                     GSI1          GSI2          GSI6</a:t>
            </a:r>
          </a:p>
          <a:p>
            <a:r>
              <a:rPr lang="da-DK" sz="1900" smtClean="0"/>
              <a:t>              ________      _______     ______</a:t>
            </a:r>
          </a:p>
          <a:p>
            <a:r>
              <a:rPr lang="da-DK" sz="1900" smtClean="0"/>
              <a:t> GSI1           1.000</a:t>
            </a:r>
          </a:p>
          <a:p>
            <a:r>
              <a:rPr lang="da-DK" sz="1900" smtClean="0"/>
              <a:t> GSI2           0.623         1.000</a:t>
            </a:r>
          </a:p>
          <a:p>
            <a:r>
              <a:rPr lang="da-DK" sz="1900" smtClean="0"/>
              <a:t> GSI6           0.505         0.690         1.000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Lineær model - globalt fit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6781800" cy="4114800"/>
          </a:xfrm>
        </p:spPr>
        <p:txBody>
          <a:bodyPr/>
          <a:lstStyle/>
          <a:p>
            <a:r>
              <a:rPr lang="da-DK" sz="1900" smtClean="0"/>
              <a:t>Chi_Square Test of Model Fit</a:t>
            </a:r>
          </a:p>
          <a:p>
            <a:endParaRPr lang="da-DK" sz="1900" smtClean="0"/>
          </a:p>
          <a:p>
            <a:r>
              <a:rPr lang="da-DK" sz="1900" smtClean="0"/>
              <a:t>          Value                             44.045</a:t>
            </a:r>
          </a:p>
          <a:p>
            <a:r>
              <a:rPr lang="da-DK" sz="1900" smtClean="0"/>
              <a:t>          Degrees of Freedom                1</a:t>
            </a:r>
          </a:p>
          <a:p>
            <a:r>
              <a:rPr lang="da-DK" sz="1900" smtClean="0"/>
              <a:t>          P_Value                          0.0000 (bør ikke være signifikant)</a:t>
            </a:r>
          </a:p>
          <a:p>
            <a:r>
              <a:rPr lang="da-DK" sz="1900" smtClean="0"/>
              <a:t>CFI                                             0.882 (bør være &gt; 0.96)</a:t>
            </a:r>
          </a:p>
          <a:p>
            <a:r>
              <a:rPr lang="da-DK" sz="1900" smtClean="0"/>
              <a:t>TLI                                             0.647 (bør være &gt; 0.96)</a:t>
            </a:r>
          </a:p>
          <a:p>
            <a:r>
              <a:rPr lang="da-DK" sz="1900" smtClean="0"/>
              <a:t>RMSEA                                     0.367  (bør være &lt; 0.06)</a:t>
            </a:r>
            <a:endParaRPr lang="da-DK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da-DK" smtClean="0"/>
              <a:t>Lineær model - estimater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572000"/>
          </a:xfrm>
        </p:spPr>
        <p:txBody>
          <a:bodyPr/>
          <a:lstStyle/>
          <a:p>
            <a:r>
              <a:rPr lang="da-DK" sz="1600" smtClean="0"/>
              <a:t> Means           Estimat      SE         t-værdi      p-værdi</a:t>
            </a:r>
          </a:p>
          <a:p>
            <a:r>
              <a:rPr lang="da-DK" sz="1600" smtClean="0"/>
              <a:t>     I                  1.481      0.032     45.784      0.000 (startsituationen)</a:t>
            </a:r>
          </a:p>
          <a:p>
            <a:r>
              <a:rPr lang="da-DK" sz="1600" smtClean="0"/>
              <a:t>    S                 -0.302      0.018   -17.190      0.000 (den lineære ændring)</a:t>
            </a:r>
          </a:p>
          <a:p>
            <a:endParaRPr lang="da-DK" sz="1600" smtClean="0"/>
          </a:p>
          <a:p>
            <a:r>
              <a:rPr lang="da-DK" sz="1600" smtClean="0"/>
              <a:t> Variances</a:t>
            </a:r>
          </a:p>
          <a:p>
            <a:r>
              <a:rPr lang="da-DK" sz="1600" smtClean="0"/>
              <a:t>    I                   0.239      0.033      7.162      0.000 (SD: 0.489)</a:t>
            </a:r>
          </a:p>
          <a:p>
            <a:r>
              <a:rPr lang="da-DK" sz="1600" smtClean="0"/>
              <a:t>    S                  0.064      0.015      4.252      0.000 (SD: 0.253)</a:t>
            </a:r>
          </a:p>
          <a:p>
            <a:endParaRPr lang="da-DK" sz="1600" smtClean="0"/>
          </a:p>
          <a:p>
            <a:r>
              <a:rPr lang="da-DK" sz="1600" smtClean="0"/>
              <a:t> Correlation  </a:t>
            </a:r>
          </a:p>
          <a:p>
            <a:r>
              <a:rPr lang="da-DK" sz="1600" smtClean="0"/>
              <a:t>S  WITH   I    -0.273      0.096     -2.845      0.004</a:t>
            </a:r>
          </a:p>
          <a:p>
            <a:endParaRPr lang="da-DK" sz="1600" smtClean="0"/>
          </a:p>
          <a:p>
            <a:r>
              <a:rPr lang="da-DK" sz="1600" smtClean="0"/>
              <a:t> Residual Variances</a:t>
            </a:r>
          </a:p>
          <a:p>
            <a:r>
              <a:rPr lang="da-DK" sz="1600" smtClean="0"/>
              <a:t>    GSI1             0.055      0.028      1.947      0.052 (bør være lille, dvs ikke-signifikant)</a:t>
            </a:r>
          </a:p>
          <a:p>
            <a:r>
              <a:rPr lang="da-DK" sz="1600" smtClean="0"/>
              <a:t>    GSI2             0.166      0.019      8.920      0.000 (bør være lille, dvs ikke-signifikant)</a:t>
            </a:r>
          </a:p>
          <a:p>
            <a:r>
              <a:rPr lang="da-DK" sz="1600" smtClean="0"/>
              <a:t>    GSI6             0.034      0.033      1.042      0.297 (bør være lille, dvs ikke-signifikant)</a:t>
            </a:r>
          </a:p>
          <a:p>
            <a:endParaRPr lang="da-DK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Kvadratisk model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2100" smtClean="0"/>
              <a:t>For at fange kurveforløbet indføres et kvadratisk element</a:t>
            </a:r>
          </a:p>
          <a:p>
            <a:r>
              <a:rPr lang="da-DK" sz="2100" smtClean="0"/>
              <a:t>Det betyder at flere elementer skal estimeres: gennemsnit og varians for det kvadratiske element og dettes korrelationer med intercept og hældning.</a:t>
            </a:r>
          </a:p>
          <a:p>
            <a:r>
              <a:rPr lang="da-DK" sz="2100" smtClean="0"/>
              <a:t>Der er umiddelbart for mange elementer at estimere til at det kan lade sig gøre med 3 måletidspunkter (= ’for få frihedsgrader’)</a:t>
            </a:r>
          </a:p>
          <a:p>
            <a:r>
              <a:rPr lang="da-DK" sz="2100" smtClean="0"/>
              <a:t>Derfor indlægges en række begrænsninger på elementerne som tilpasse løbende til modellen så den passer godt</a:t>
            </a:r>
          </a:p>
          <a:p>
            <a:r>
              <a:rPr lang="da-DK" sz="2100" smtClean="0"/>
              <a:t>Dette er imidlertid lidt ’snyd’ - risikoen er ’overfitting’</a:t>
            </a:r>
          </a:p>
          <a:p>
            <a:r>
              <a:rPr lang="da-DK" sz="2100" smtClean="0"/>
              <a:t>Det betyder at en gentagelse med andre samples risikerer at få andre resultater</a:t>
            </a:r>
            <a:endParaRPr lang="da-DK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solidFill>
                  <a:schemeClr val="tx2"/>
                </a:solidFill>
              </a:rPr>
              <a:t>Kvadratisk model - globalt fit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1371600" y="19812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Chi_Square Test of Model Fit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9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          Value                                6.518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          Degrees of Freedom                4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          P_Value                          0.1637 (bør ikke være signif)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CFI                                             0.993 (bør være &gt; 0.96)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TLI                                             0.995 (bør være &gt; 0.96)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900"/>
              <a:t>RMSEA                                     0.044  (bør være &lt; 0.06)</a:t>
            </a:r>
            <a:endParaRPr lang="da-DK" sz="320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da-DK" sz="4400">
                <a:solidFill>
                  <a:schemeClr val="tx2"/>
                </a:solidFill>
              </a:rPr>
              <a:t>Kvadratisk model - estimater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609600" y="13716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Means           Estimat      SE         t-værdi      p-værdi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 I                  1.500      0.000     999.000     999.000 (startsituationen)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S                 -0.600      0.000     999.000     999.000 (tendensen til lineær ændring ved start)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Q                  0.150      0.000     999.000     999.000 (ændring i hældningen)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5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Variances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I                   0.195      0.021       9.429      0.000 (SD: 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S                  0.840      0.083     10.171      0.000 (SD: 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Q                  0.195      0.021       9.429      0.000 (SD: 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5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Correlation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Q  WITH  S    -0.397      0.041     -9.770      0.000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15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Residual Variances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GSI1             0.099      0.016      1.947      0.000 (bør være lille, dvs ikke-signifikant)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GSI2            -0.072      0.025    -2.887      0.000 (bør være lille, dvs ikke-signifikant)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da-DK" sz="1500"/>
              <a:t>    GSI6             0.099      0.016      1.947      0.000 (bør være lille, dvs ikke-signifikant)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da-DK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Analysemetoder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200400"/>
          </a:xfrm>
        </p:spPr>
        <p:txBody>
          <a:bodyPr/>
          <a:lstStyle/>
          <a:p>
            <a:r>
              <a:rPr lang="da-DK" dirty="0" smtClean="0"/>
              <a:t>Klassiske </a:t>
            </a:r>
            <a:r>
              <a:rPr lang="da-DK" dirty="0" smtClean="0"/>
              <a:t>metoder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err="1" smtClean="0"/>
              <a:t>Growth</a:t>
            </a:r>
            <a:r>
              <a:rPr lang="da-DK" dirty="0" smtClean="0"/>
              <a:t> </a:t>
            </a:r>
            <a:r>
              <a:rPr lang="da-DK" dirty="0" err="1" smtClean="0"/>
              <a:t>modeling</a:t>
            </a:r>
            <a:r>
              <a:rPr lang="da-DK" dirty="0" smtClean="0"/>
              <a:t> med latente </a:t>
            </a:r>
            <a:r>
              <a:rPr lang="da-DK" dirty="0" smtClean="0"/>
              <a:t>variable</a:t>
            </a:r>
          </a:p>
          <a:p>
            <a:endParaRPr lang="da-DK" dirty="0" smtClean="0"/>
          </a:p>
          <a:p>
            <a:r>
              <a:rPr lang="da-DK" dirty="0" smtClean="0"/>
              <a:t>Latent </a:t>
            </a:r>
            <a:r>
              <a:rPr lang="da-DK" dirty="0" err="1" smtClean="0"/>
              <a:t>change</a:t>
            </a:r>
            <a:r>
              <a:rPr lang="da-DK" dirty="0" smtClean="0"/>
              <a:t> score med latente variable</a:t>
            </a:r>
            <a:endParaRPr lang="da-DK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Forløbsundersøgelser:</a:t>
            </a:r>
            <a:br>
              <a:rPr lang="da-DK" dirty="0" smtClean="0"/>
            </a:br>
            <a:r>
              <a:rPr lang="da-DK" dirty="0" smtClean="0"/>
              <a:t>Latent </a:t>
            </a:r>
            <a:r>
              <a:rPr lang="da-DK" dirty="0" err="1" smtClean="0"/>
              <a:t>Change</a:t>
            </a:r>
            <a:r>
              <a:rPr lang="da-DK" dirty="0" smtClean="0"/>
              <a:t> Score model</a:t>
            </a:r>
            <a:endParaRPr lang="da-DK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Latent </a:t>
            </a:r>
            <a:r>
              <a:rPr lang="da-DK" dirty="0" err="1" smtClean="0"/>
              <a:t>Change</a:t>
            </a:r>
            <a:r>
              <a:rPr lang="da-DK" dirty="0" smtClean="0"/>
              <a:t> Score model</a:t>
            </a:r>
            <a:endParaRPr lang="da-DK" dirty="0"/>
          </a:p>
        </p:txBody>
      </p:sp>
      <p:pic>
        <p:nvPicPr>
          <p:cNvPr id="2050" name="Picture 2" descr="C:\Printscreen.data\Screen Shot 10-09-25 at 09.35 A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428736"/>
            <a:ext cx="5819787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Fordele og ulemper ved modellerne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err="1" smtClean="0"/>
              <a:t>Growth</a:t>
            </a:r>
            <a:r>
              <a:rPr lang="da-DK" dirty="0" smtClean="0"/>
              <a:t> </a:t>
            </a:r>
            <a:r>
              <a:rPr lang="da-DK" dirty="0" err="1" smtClean="0"/>
              <a:t>modeling</a:t>
            </a:r>
            <a:endParaRPr lang="da-DK" dirty="0" smtClean="0"/>
          </a:p>
          <a:p>
            <a:pPr lvl="1"/>
            <a:r>
              <a:rPr lang="da-DK" dirty="0" smtClean="0"/>
              <a:t>Simpel model, kræver kun få latente variable</a:t>
            </a:r>
          </a:p>
          <a:p>
            <a:pPr lvl="2"/>
            <a:r>
              <a:rPr lang="da-DK" dirty="0" smtClean="0"/>
              <a:t>Lineært forløb: </a:t>
            </a:r>
            <a:r>
              <a:rPr lang="da-DK" dirty="0" err="1" smtClean="0"/>
              <a:t>intercept</a:t>
            </a:r>
            <a:r>
              <a:rPr lang="da-DK" dirty="0" smtClean="0"/>
              <a:t> og </a:t>
            </a:r>
            <a:r>
              <a:rPr lang="da-DK" dirty="0" err="1" smtClean="0"/>
              <a:t>slope</a:t>
            </a:r>
            <a:endParaRPr lang="da-DK" dirty="0" smtClean="0"/>
          </a:p>
          <a:p>
            <a:pPr lvl="2"/>
            <a:r>
              <a:rPr lang="da-DK" dirty="0" smtClean="0"/>
              <a:t>Simpelt kurvet forløb: </a:t>
            </a:r>
            <a:r>
              <a:rPr lang="da-DK" dirty="0" err="1" smtClean="0"/>
              <a:t>intercept</a:t>
            </a:r>
            <a:r>
              <a:rPr lang="da-DK" dirty="0" smtClean="0"/>
              <a:t>, </a:t>
            </a:r>
            <a:r>
              <a:rPr lang="da-DK" dirty="0" err="1" smtClean="0"/>
              <a:t>slope</a:t>
            </a:r>
            <a:r>
              <a:rPr lang="da-DK" dirty="0" smtClean="0"/>
              <a:t> og kurveparameter</a:t>
            </a:r>
          </a:p>
          <a:p>
            <a:pPr lvl="1"/>
            <a:r>
              <a:rPr lang="da-DK" dirty="0" smtClean="0"/>
              <a:t>Kræver flere dataindsamlinger</a:t>
            </a:r>
          </a:p>
          <a:p>
            <a:pPr lvl="2"/>
            <a:r>
              <a:rPr lang="da-DK" dirty="0" smtClean="0"/>
              <a:t>3 måletidspunkter ved lineært forløb</a:t>
            </a:r>
          </a:p>
          <a:p>
            <a:pPr lvl="2"/>
            <a:r>
              <a:rPr lang="da-DK" dirty="0" smtClean="0"/>
              <a:t>4 måletidspunkter ved simpelt kurvet forløb</a:t>
            </a:r>
          </a:p>
          <a:p>
            <a:r>
              <a:rPr lang="da-DK" dirty="0" err="1" smtClean="0"/>
              <a:t>Change</a:t>
            </a:r>
            <a:r>
              <a:rPr lang="da-DK" dirty="0" smtClean="0"/>
              <a:t> score </a:t>
            </a:r>
            <a:r>
              <a:rPr lang="da-DK" dirty="0" err="1" smtClean="0"/>
              <a:t>modeling</a:t>
            </a:r>
            <a:endParaRPr lang="da-DK" dirty="0" smtClean="0"/>
          </a:p>
          <a:p>
            <a:pPr lvl="1"/>
            <a:r>
              <a:rPr lang="da-DK" dirty="0" smtClean="0"/>
              <a:t>Kan bruges ved kun to </a:t>
            </a:r>
            <a:r>
              <a:rPr lang="da-DK" dirty="0" err="1" smtClean="0"/>
              <a:t>måledtidspunkter</a:t>
            </a:r>
            <a:r>
              <a:rPr lang="da-DK" dirty="0" smtClean="0"/>
              <a:t> (’før’ ’efter’)</a:t>
            </a:r>
          </a:p>
          <a:p>
            <a:pPr lvl="1"/>
            <a:r>
              <a:rPr lang="da-DK" dirty="0" smtClean="0"/>
              <a:t>Mere kompliceret model</a:t>
            </a:r>
          </a:p>
          <a:p>
            <a:pPr lvl="2"/>
            <a:r>
              <a:rPr lang="da-DK" dirty="0" smtClean="0"/>
              <a:t>Latente variable for hvert måletidspunkt og hver forandring mellem måletidspunkterne</a:t>
            </a:r>
            <a:endParaRPr lang="da-DK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Moderatorer</a:t>
            </a:r>
            <a:r>
              <a:rPr lang="da-DK" dirty="0" smtClean="0"/>
              <a:t> og </a:t>
            </a:r>
            <a:r>
              <a:rPr lang="da-DK" dirty="0" err="1" smtClean="0"/>
              <a:t>mediatorer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Begge typer modeller kan udvides med variable der påvirker eller bliver påvirket af forløbet</a:t>
            </a:r>
          </a:p>
          <a:p>
            <a:pPr lvl="1"/>
            <a:r>
              <a:rPr lang="da-DK" dirty="0" smtClean="0"/>
              <a:t>Forskellige kendte grupper med forskellige forløb</a:t>
            </a:r>
          </a:p>
          <a:p>
            <a:pPr lvl="1"/>
            <a:r>
              <a:rPr lang="da-DK" dirty="0" smtClean="0"/>
              <a:t>F</a:t>
            </a:r>
            <a:r>
              <a:rPr lang="da-DK" dirty="0" smtClean="0"/>
              <a:t>orskellige forløb der forudsiger senere liv</a:t>
            </a:r>
          </a:p>
          <a:p>
            <a:r>
              <a:rPr lang="da-DK" dirty="0" smtClean="0"/>
              <a:t>Latent klasseanalyse kan undersøge om der er uerkendte forskelle i forløb</a:t>
            </a:r>
          </a:p>
          <a:p>
            <a:endParaRPr lang="da-DK" dirty="0" smtClean="0"/>
          </a:p>
          <a:p>
            <a:endParaRPr lang="da-DK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619250"/>
            <a:ext cx="61722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Latent klasseanalyse af forløb</a:t>
            </a:r>
            <a:endParaRPr lang="da-D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Klassiske metoder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r>
              <a:rPr lang="da-DK" smtClean="0"/>
              <a:t>To tidspunkter som urelaterede fordelinger</a:t>
            </a:r>
          </a:p>
          <a:p>
            <a:pPr lvl="1"/>
            <a:r>
              <a:rPr lang="da-DK" smtClean="0"/>
              <a:t>t-test for to gennemsnit og standardafvigelser</a:t>
            </a:r>
          </a:p>
          <a:p>
            <a:r>
              <a:rPr lang="da-DK" smtClean="0"/>
              <a:t>To tidspunkter som relaterede data</a:t>
            </a:r>
          </a:p>
          <a:p>
            <a:pPr lvl="1"/>
            <a:r>
              <a:rPr lang="da-DK" smtClean="0"/>
              <a:t>t-test for differensscoren (parrede data)</a:t>
            </a:r>
          </a:p>
          <a:p>
            <a:pPr lvl="1"/>
            <a:r>
              <a:rPr lang="da-DK" smtClean="0"/>
              <a:t>erstatning for differensscore, bl.a. residual gain</a:t>
            </a:r>
          </a:p>
          <a:p>
            <a:r>
              <a:rPr lang="da-DK" smtClean="0"/>
              <a:t>Generalisering til flere end to tidspunkter</a:t>
            </a:r>
          </a:p>
          <a:p>
            <a:pPr lvl="1"/>
            <a:r>
              <a:rPr lang="da-DK" smtClean="0"/>
              <a:t>variansanalyse</a:t>
            </a:r>
          </a:p>
          <a:p>
            <a:pPr lvl="1"/>
            <a:r>
              <a:rPr lang="da-DK" smtClean="0"/>
              <a:t>covariansanalyse</a:t>
            </a:r>
          </a:p>
          <a:p>
            <a:pPr lvl="1"/>
            <a:endParaRPr lang="da-DK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Fra isolerede punktdata til forløbsbeskrivelse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Traditionelt har man sammenlignet resultater indsamlet på to, </a:t>
            </a:r>
            <a:r>
              <a:rPr lang="da-DK" dirty="0" err="1" smtClean="0"/>
              <a:t>evt</a:t>
            </a:r>
            <a:r>
              <a:rPr lang="da-DK" dirty="0" smtClean="0"/>
              <a:t> flere, tidspunkter og beskrevet forskelle -&gt; sammenligne </a:t>
            </a:r>
            <a:r>
              <a:rPr lang="da-DK" dirty="0" err="1" smtClean="0"/>
              <a:t>gns</a:t>
            </a:r>
            <a:r>
              <a:rPr lang="da-DK" dirty="0" smtClean="0"/>
              <a:t> </a:t>
            </a:r>
            <a:r>
              <a:rPr lang="da-DK" dirty="0" err="1" smtClean="0"/>
              <a:t>osv</a:t>
            </a:r>
            <a:r>
              <a:rPr lang="da-DK" dirty="0" smtClean="0"/>
              <a:t> på de forskellige tidspunkter</a:t>
            </a:r>
          </a:p>
          <a:p>
            <a:r>
              <a:rPr lang="da-DK" dirty="0" smtClean="0"/>
              <a:t>I stedet bør behandlingen beskrives som et forløb -&gt; beskrive kurveforløb med parametre til kurven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Graf for samplet – uafhængige grupper</a:t>
            </a:r>
            <a:endParaRPr lang="da-DK" dirty="0"/>
          </a:p>
        </p:txBody>
      </p:sp>
      <p:pic>
        <p:nvPicPr>
          <p:cNvPr id="1026" name="Picture 2" descr="E:\splus62data\Simulation\GrowthModels\BehEx1Grupp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12776"/>
            <a:ext cx="6652220" cy="51319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Graf for samplet – individuelle forløb</a:t>
            </a:r>
            <a:endParaRPr lang="da-DK" dirty="0"/>
          </a:p>
        </p:txBody>
      </p:sp>
      <p:pic>
        <p:nvPicPr>
          <p:cNvPr id="1026" name="Picture 2" descr="E:\MPLUS.data\Simulationsstudier\GrowthModeling\BehGr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259" y="1772816"/>
            <a:ext cx="8971741" cy="47728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Beskrivelse af kurveforløb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Metode </a:t>
            </a:r>
            <a:r>
              <a:rPr lang="da-DK" dirty="0" smtClean="0"/>
              <a:t>1</a:t>
            </a:r>
            <a:r>
              <a:rPr lang="da-DK" dirty="0" smtClean="0"/>
              <a:t>: </a:t>
            </a:r>
            <a:r>
              <a:rPr lang="da-DK" dirty="0" err="1" smtClean="0"/>
              <a:t>Growth</a:t>
            </a:r>
            <a:r>
              <a:rPr lang="da-DK" dirty="0" smtClean="0"/>
              <a:t> </a:t>
            </a:r>
            <a:r>
              <a:rPr lang="da-DK" dirty="0" err="1" smtClean="0"/>
              <a:t>modeling</a:t>
            </a:r>
            <a:endParaRPr lang="da-DK" dirty="0" smtClean="0"/>
          </a:p>
          <a:p>
            <a:pPr lvl="1"/>
            <a:r>
              <a:rPr lang="da-DK" dirty="0" smtClean="0"/>
              <a:t>Parametre til kurveforløb beskrives som latente variable </a:t>
            </a:r>
            <a:endParaRPr lang="da-DK" dirty="0" smtClean="0"/>
          </a:p>
          <a:p>
            <a:r>
              <a:rPr lang="da-DK" dirty="0" smtClean="0"/>
              <a:t>Metode 2: Latent </a:t>
            </a:r>
            <a:r>
              <a:rPr lang="da-DK" dirty="0" err="1" smtClean="0"/>
              <a:t>change</a:t>
            </a:r>
            <a:r>
              <a:rPr lang="da-DK" dirty="0" smtClean="0"/>
              <a:t> score model</a:t>
            </a:r>
          </a:p>
          <a:p>
            <a:pPr lvl="1"/>
            <a:r>
              <a:rPr lang="da-DK" dirty="0" smtClean="0"/>
              <a:t>En latent variabel til hvert måletidspunkt</a:t>
            </a:r>
          </a:p>
          <a:p>
            <a:pPr lvl="1"/>
            <a:r>
              <a:rPr lang="da-DK" dirty="0" smtClean="0"/>
              <a:t>Latente variable til forandringen fra måletidspunkt til måletidspunkt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9207</TotalTime>
  <Words>1359</Words>
  <Application>Microsoft Office PowerPoint</Application>
  <PresentationFormat>Skærmshow (4:3)</PresentationFormat>
  <Paragraphs>217</Paragraphs>
  <Slides>44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Diastitler</vt:lpstr>
      </vt:variant>
      <vt:variant>
        <vt:i4>44</vt:i4>
      </vt:variant>
    </vt:vector>
  </HeadingPairs>
  <TitlesOfParts>
    <vt:vector size="46" baseType="lpstr">
      <vt:lpstr>Kontortema</vt:lpstr>
      <vt:lpstr>SPLUS GraphSheet</vt:lpstr>
      <vt:lpstr>Longitudinale undersøgelser til videreuddannelse af psykologer   Jan Ivanouw Københavns Universitet © 2025  </vt:lpstr>
      <vt:lpstr>Krav til behandlingseffektundersøgelser</vt:lpstr>
      <vt:lpstr>Dias nummer 3</vt:lpstr>
      <vt:lpstr>Analysemetoder</vt:lpstr>
      <vt:lpstr>Klassiske metoder</vt:lpstr>
      <vt:lpstr>Fra isolerede punktdata til forløbsbeskrivelse</vt:lpstr>
      <vt:lpstr>Graf for samplet – uafhængige grupper</vt:lpstr>
      <vt:lpstr>Graf for samplet – individuelle forløb</vt:lpstr>
      <vt:lpstr>Beskrivelse af kurveforløb</vt:lpstr>
      <vt:lpstr>Forløbsundersøgelser: Growth modeling</vt:lpstr>
      <vt:lpstr>Growth modeling med latente variable</vt:lpstr>
      <vt:lpstr>Lineær growthmodel</vt:lpstr>
      <vt:lpstr>Kvadratisk growthmodel </vt:lpstr>
      <vt:lpstr>Lineær growthmodel  m. latente indikatorer</vt:lpstr>
      <vt:lpstr>Growthmodel m. konstant og tidsvarierende covariater</vt:lpstr>
      <vt:lpstr>Et eksempel  på longitudinelle data</vt:lpstr>
      <vt:lpstr>Data udlånt af Hans Henrik Jensen</vt:lpstr>
      <vt:lpstr>SCL-90 - struktur</vt:lpstr>
      <vt:lpstr>SCL90  - instruktion og eksempler</vt:lpstr>
      <vt:lpstr>SCL-90 symptomskalaer</vt:lpstr>
      <vt:lpstr>SCL-90 globale skalaer</vt:lpstr>
      <vt:lpstr>Klassisk analyse  af resultaterne fra SCL-90</vt:lpstr>
      <vt:lpstr>SCL-90 somatisering</vt:lpstr>
      <vt:lpstr>SCL-90 Somatisering Uparrede og parrede data</vt:lpstr>
      <vt:lpstr>SCL-90 GSI</vt:lpstr>
      <vt:lpstr>SCL-90 GSI parrede og uparrede data</vt:lpstr>
      <vt:lpstr>Effektstørrelser: Cohens d </vt:lpstr>
      <vt:lpstr>Problemer med klassisk analyse</vt:lpstr>
      <vt:lpstr>Grafer over individuelle forløb</vt:lpstr>
      <vt:lpstr>Dias nummer 30</vt:lpstr>
      <vt:lpstr>Grafer over individuelle forløb - samlet</vt:lpstr>
      <vt:lpstr>Dias nummer 32</vt:lpstr>
      <vt:lpstr>Growthmodelinganalyse</vt:lpstr>
      <vt:lpstr>Lineær model deskriptiv statistik</vt:lpstr>
      <vt:lpstr>Lineær model - globalt fit</vt:lpstr>
      <vt:lpstr>Lineær model - estimater</vt:lpstr>
      <vt:lpstr>Kvadratisk model</vt:lpstr>
      <vt:lpstr>Dias nummer 38</vt:lpstr>
      <vt:lpstr>Dias nummer 39</vt:lpstr>
      <vt:lpstr>Forløbsundersøgelser: Latent Change Score model</vt:lpstr>
      <vt:lpstr>Latent Change Score model</vt:lpstr>
      <vt:lpstr>Fordele og ulemper ved modellerne</vt:lpstr>
      <vt:lpstr>Moderatorer og mediatorer</vt:lpstr>
      <vt:lpstr>Latent klasseanalyse af forløb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Jan Ivanouw</dc:creator>
  <cp:lastModifiedBy>Bruger</cp:lastModifiedBy>
  <cp:revision>152</cp:revision>
  <dcterms:created xsi:type="dcterms:W3CDTF">2013-01-31T11:35:13Z</dcterms:created>
  <dcterms:modified xsi:type="dcterms:W3CDTF">2025-10-09T17:46:01Z</dcterms:modified>
</cp:coreProperties>
</file>